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7" r:id="rId5"/>
    <p:sldId id="263" r:id="rId6"/>
    <p:sldId id="262" r:id="rId7"/>
    <p:sldId id="260" r:id="rId8"/>
    <p:sldId id="25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/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A0EDC-97F0-4292-A43C-51C9EFF9884D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91B28-0C00-4851-94BB-1F4670720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3E402-D1C6-4063-84FE-30559B6D1B9D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4BB9-3686-4F2F-8D1B-8A357B9EF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A5D3-5694-4B30-A583-D5291884E12D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53AC-87C5-44FA-B85C-ADDADC1FA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E852F-29DF-46EF-9222-FA5803EFA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EBEA6-8DE5-4558-9D60-83122D07F953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0FD0-D972-4CC6-A358-C1D953EB3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C008E-5545-4C1E-B144-614E473DDECA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DF13-8B82-46D3-B8CF-118A8CE1A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F9DF-809D-43AF-9791-FB4ED0EF564C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9C2B7-6A9A-4149-894C-250CFAA58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5941-F53D-4A15-8228-8952397E5AE3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11AC-5716-45C6-80CC-97A0321FD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26CA5-6CD8-4F70-AA0F-4AB03EE74178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1D9D9-1FFF-4ABD-97A0-6B021E50C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4CCD1-88DF-4272-803C-78E1FDD68665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243DF-4B25-4BD9-AA7C-3AB382184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00E32-2E18-4333-AA40-044EA3327C07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8B4A4-0AAA-42EF-A0A1-A76F9EB16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F0AD-E021-4285-A18B-42C99F68DBDC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A1E8-ABF4-4D5F-B231-B964605FB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B9E25C2-BDAF-4ECB-BEB6-0BD89E69CFB2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A5EBF7D-5428-4007-9216-41EA3247F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4" r:id="rId9"/>
    <p:sldLayoutId id="2147483671" r:id="rId10"/>
    <p:sldLayoutId id="2147483672" r:id="rId11"/>
    <p:sldLayoutId id="21474836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image" Target="../media/image17.jpeg"/><Relationship Id="rId7" Type="http://schemas.openxmlformats.org/officeDocument/2006/relationships/image" Target="../media/image21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gif"/><Relationship Id="rId4" Type="http://schemas.openxmlformats.org/officeDocument/2006/relationships/image" Target="../media/image18.jpeg"/><Relationship Id="rId9" Type="http://schemas.openxmlformats.org/officeDocument/2006/relationships/image" Target="../media/image2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gif"/><Relationship Id="rId5" Type="http://schemas.openxmlformats.org/officeDocument/2006/relationships/image" Target="../media/image28.gif"/><Relationship Id="rId4" Type="http://schemas.openxmlformats.org/officeDocument/2006/relationships/image" Target="../media/image2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buClr>
                <a:srgbClr val="AD0101"/>
              </a:buClr>
              <a:buFont typeface="Arial" pitchFamily="34" charset="0"/>
              <a:buNone/>
              <a:defRPr/>
            </a:pPr>
            <a:r>
              <a:rPr lang="ru-RU" sz="3200" b="1" i="1" spc="0">
                <a:solidFill>
                  <a:srgbClr val="002060"/>
                </a:solidFill>
                <a:latin typeface="Times New Roman"/>
              </a:rPr>
              <a:t>Характеристика </a:t>
            </a:r>
            <a:r>
              <a:rPr lang="ru-RU" sz="3200" b="1" i="1" spc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uk-UA" sz="3200" b="1" i="1" spc="0" dirty="0">
                <a:solidFill>
                  <a:srgbClr val="002060"/>
                </a:solidFill>
                <a:latin typeface="Times New Roman"/>
              </a:rPr>
              <a:t>елемента та утворених </a:t>
            </a:r>
            <a:r>
              <a:rPr lang="ru-RU" sz="3200" b="1" i="1" spc="0" dirty="0">
                <a:solidFill>
                  <a:srgbClr val="002060"/>
                </a:solidFill>
                <a:latin typeface="Times New Roman"/>
              </a:rPr>
              <a:t>ним </a:t>
            </a:r>
            <a:r>
              <a:rPr lang="uk-UA" sz="3200" b="1" i="1" spc="0" dirty="0">
                <a:solidFill>
                  <a:srgbClr val="002060"/>
                </a:solidFill>
                <a:latin typeface="Times New Roman"/>
              </a:rPr>
              <a:t>сполук, кругообіг елемента в природі</a:t>
            </a:r>
          </a:p>
          <a:p>
            <a:pPr algn="l" eaLnBrk="1" fontAlgn="auto" hangingPunct="1">
              <a:spcAft>
                <a:spcPts val="0"/>
              </a:spcAft>
              <a:buClr>
                <a:srgbClr val="AD0101"/>
              </a:buClr>
              <a:buFont typeface="Arial" pitchFamily="34" charset="0"/>
              <a:buNone/>
              <a:defRPr/>
            </a:pPr>
            <a:endParaRPr lang="ru-RU" sz="3200" b="1" spc="0" dirty="0">
              <a:solidFill>
                <a:srgbClr val="002060"/>
              </a:solidFill>
              <a:latin typeface="Times New Roman"/>
            </a:endParaRPr>
          </a:p>
          <a:p>
            <a:pPr eaLnBrk="1" fontAlgn="auto" hangingPunct="1">
              <a:buFont typeface="Arial" pitchFamily="34" charset="0"/>
              <a:buNone/>
              <a:defRPr/>
            </a:pP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sz="6600" b="1" cap="none" smtClean="0">
                <a:solidFill>
                  <a:srgbClr val="4F5E3C"/>
                </a:solidFill>
                <a:latin typeface="AngsanaUPC"/>
                <a:ea typeface="AngsanaUPC"/>
                <a:cs typeface="AngsanaUPC"/>
              </a:rPr>
              <a:t>СУЛЬФУР</a:t>
            </a:r>
            <a:endParaRPr lang="uk-UA" sz="6600" b="1" cap="none" smtClean="0">
              <a:solidFill>
                <a:srgbClr val="4F5E3C"/>
              </a:solidFill>
              <a:ea typeface="AngsanaUPC"/>
              <a:cs typeface="AngsanaUPC"/>
            </a:endParaRPr>
          </a:p>
        </p:txBody>
      </p:sp>
      <p:pic>
        <p:nvPicPr>
          <p:cNvPr id="14339" name="Picture 2" descr="D:\Мои документы\Rumar\картинки\PFILES\MSOFFICE\MEDIA\CNTCD1\ANIMATED\J01782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913" y="31035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D:\Мои документы\Rumar\картинки\PFILES\MSOFFICE\MEDIA\CNTCD1\ANIMATED\J01782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0300" y="25654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D:\Мои документы\Rumar\картинки\PFILES\MSOFFICE\MEDIA\CNTCD1\ANIMATED\J01782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6775" y="209391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 descr="D:\Мои документы\Rumar\картинки\PFILES\MSOFFICE\MEDIA\CNTCD1\ANIMATED\J01782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603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6" descr="D:\Мои документы\Rumar\картинки\PFILES\MSOFFICE\MEDIA\CNTCD1\ANIMATED\J01782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9597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7" descr="D:\Мои документы\Rumar\картинки\PFILES\MSOFFICE\MEDIA\CNTCD1\ANIMATED\J01782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522922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8" descr="D:\Мои документы\Rumar\картинки\PFILES\MSOFFICE\MEDIA\CNTCD1\ANIMATED\J01782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288" y="4762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979613" y="1268413"/>
            <a:ext cx="6985000" cy="525621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0825" y="295275"/>
            <a:ext cx="8640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006666"/>
                </a:solidFill>
                <a:latin typeface="Baskerville Old Face" pitchFamily="18" charset="0"/>
              </a:rPr>
              <a:t>Періодична система хімічних елементів Д.І.Менделєєва</a:t>
            </a:r>
            <a:r>
              <a:rPr lang="ru-RU" sz="2400" b="1">
                <a:solidFill>
                  <a:srgbClr val="006666"/>
                </a:solidFill>
                <a:latin typeface="Baskerville Old Face" pitchFamily="18" charset="0"/>
              </a:rPr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8600" y="747713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rgbClr val="002060"/>
                </a:solidFill>
                <a:latin typeface="Baskerville Old Face" pitchFamily="18" charset="0"/>
              </a:rPr>
              <a:t>Періоди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28600" y="1257300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1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28600" y="1771650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2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8600" y="2276475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3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52413" y="2781300"/>
            <a:ext cx="1008062" cy="10080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4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50825" y="3789363"/>
            <a:ext cx="1008063" cy="9366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5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50825" y="4724400"/>
            <a:ext cx="1008063" cy="10096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6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50825" y="5734050"/>
            <a:ext cx="1008063" cy="7905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7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258888" y="765175"/>
            <a:ext cx="720725" cy="5032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Baskerville Old Face" pitchFamily="18" charset="0"/>
              </a:rPr>
              <a:t>Ряди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258888" y="1268413"/>
            <a:ext cx="720725" cy="5032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1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1258888" y="1773238"/>
            <a:ext cx="720725" cy="5032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2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258888" y="2276475"/>
            <a:ext cx="720725" cy="5032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3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1258888" y="2781300"/>
            <a:ext cx="720725" cy="5032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4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258888" y="5661025"/>
            <a:ext cx="720725" cy="863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10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1258888" y="5229225"/>
            <a:ext cx="720725" cy="5048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9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1258888" y="4724400"/>
            <a:ext cx="720725" cy="5048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8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1258888" y="4149725"/>
            <a:ext cx="720725" cy="5746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7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1258888" y="3284538"/>
            <a:ext cx="720725" cy="6477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5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258888" y="3789363"/>
            <a:ext cx="720725" cy="5032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Baskerville Old Face" pitchFamily="18" charset="0"/>
              </a:rPr>
              <a:t>6</a:t>
            </a:r>
            <a:endParaRPr lang="ru-RU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1979613" y="747713"/>
            <a:ext cx="7164387" cy="2873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002060"/>
                </a:solidFill>
                <a:latin typeface="Baskerville Old Face" pitchFamily="18" charset="0"/>
              </a:rPr>
              <a:t>                                          Групи елементів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1979613" y="1052513"/>
            <a:ext cx="792162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I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2771775" y="1052513"/>
            <a:ext cx="792163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II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5940425" y="1052513"/>
            <a:ext cx="792163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VI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148263" y="1052513"/>
            <a:ext cx="792162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V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6732588" y="1052513"/>
            <a:ext cx="792162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VII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3563938" y="1052513"/>
            <a:ext cx="792162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III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356100" y="1052513"/>
            <a:ext cx="792163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IV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7524750" y="1058863"/>
            <a:ext cx="1619250" cy="215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VIII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391" name="Line 32"/>
          <p:cNvSpPr>
            <a:spLocks noChangeShapeType="1"/>
          </p:cNvSpPr>
          <p:nvPr/>
        </p:nvSpPr>
        <p:spPr bwMode="auto">
          <a:xfrm>
            <a:off x="8964613" y="1268413"/>
            <a:ext cx="0" cy="496887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2" name="Line 34"/>
          <p:cNvSpPr>
            <a:spLocks noChangeShapeType="1"/>
          </p:cNvSpPr>
          <p:nvPr/>
        </p:nvSpPr>
        <p:spPr bwMode="auto">
          <a:xfrm>
            <a:off x="5148263" y="1268413"/>
            <a:ext cx="0" cy="4968875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97" name="Group 77"/>
          <p:cNvGraphicFramePr>
            <a:graphicFrameLocks noGrp="1"/>
          </p:cNvGraphicFramePr>
          <p:nvPr>
            <p:ph sz="half" idx="1"/>
          </p:nvPr>
        </p:nvGraphicFramePr>
        <p:xfrm>
          <a:off x="5138738" y="1274763"/>
          <a:ext cx="4024157" cy="5273590"/>
        </p:xfrm>
        <a:graphic>
          <a:graphicData uri="http://schemas.openxmlformats.org/drawingml/2006/table">
            <a:tbl>
              <a:tblPr/>
              <a:tblGrid>
                <a:gridCol w="684360"/>
                <a:gridCol w="3339797"/>
              </a:tblGrid>
              <a:tr h="51497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Характеристика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1.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Відома людині з давніх-давен. Згадується у епічних поемах Гомера.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896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2.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У Періодичній системі знаходиться в 3 періоді,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V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І група, головна підгрупа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896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3.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У природі зустрічається як у вільному так і у зв'язаному станах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160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4.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Крихка кристалічна речовина жовтого кольору. Погано проводить теплоту і не проводить електричного струму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40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5.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kern="1200" noProof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Найхарактернішими для Сульфура  є ступені окиснення –2, 0, +4, +6.</a:t>
                      </a:r>
                      <a:endParaRPr kumimoji="0" lang="uk-UA" sz="2100" b="0" i="0" u="sng" strike="noStrike" cap="none" normalizeH="0" baseline="3000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124075" y="2060575"/>
            <a:ext cx="3168650" cy="3262313"/>
            <a:chOff x="748" y="1117"/>
            <a:chExt cx="1996" cy="2055"/>
          </a:xfrm>
        </p:grpSpPr>
        <p:sp>
          <p:nvSpPr>
            <p:cNvPr id="15418" name="Text Box 58"/>
            <p:cNvSpPr txBox="1">
              <a:spLocks noChangeArrowheads="1"/>
            </p:cNvSpPr>
            <p:nvPr/>
          </p:nvSpPr>
          <p:spPr bwMode="auto">
            <a:xfrm>
              <a:off x="1202" y="1117"/>
              <a:ext cx="1497" cy="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800">
                <a:solidFill>
                  <a:srgbClr val="FF0000"/>
                </a:solidFill>
              </a:endParaRPr>
            </a:p>
          </p:txBody>
        </p:sp>
        <p:sp>
          <p:nvSpPr>
            <p:cNvPr id="15419" name="Text Box 59"/>
            <p:cNvSpPr txBox="1">
              <a:spLocks noChangeArrowheads="1"/>
            </p:cNvSpPr>
            <p:nvPr/>
          </p:nvSpPr>
          <p:spPr bwMode="auto">
            <a:xfrm>
              <a:off x="884" y="1298"/>
              <a:ext cx="59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solidFill>
                    <a:srgbClr val="002060"/>
                  </a:solidFill>
                  <a:latin typeface="Baskerville Old Face" pitchFamily="18" charset="0"/>
                </a:rPr>
                <a:t>32</a:t>
              </a:r>
              <a:endParaRPr lang="ru-RU" sz="4800" b="1">
                <a:solidFill>
                  <a:srgbClr val="002060"/>
                </a:solidFill>
                <a:latin typeface="Baskerville Old Face" pitchFamily="18" charset="0"/>
              </a:endParaRPr>
            </a:p>
          </p:txBody>
        </p:sp>
        <p:sp>
          <p:nvSpPr>
            <p:cNvPr id="15420" name="Text Box 60"/>
            <p:cNvSpPr txBox="1">
              <a:spLocks noChangeArrowheads="1"/>
            </p:cNvSpPr>
            <p:nvPr/>
          </p:nvSpPr>
          <p:spPr bwMode="auto">
            <a:xfrm>
              <a:off x="748" y="2614"/>
              <a:ext cx="95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solidFill>
                    <a:srgbClr val="002060"/>
                  </a:solidFill>
                  <a:latin typeface="Baskerville Old Face" pitchFamily="18" charset="0"/>
                </a:rPr>
                <a:t> +16</a:t>
              </a:r>
              <a:endParaRPr lang="ru-RU" sz="4800" b="1">
                <a:solidFill>
                  <a:srgbClr val="002060"/>
                </a:solidFill>
                <a:latin typeface="Baskerville Old Face" pitchFamily="18" charset="0"/>
              </a:endParaRPr>
            </a:p>
          </p:txBody>
        </p:sp>
        <p:sp>
          <p:nvSpPr>
            <p:cNvPr id="15421" name="Text Box 61"/>
            <p:cNvSpPr txBox="1">
              <a:spLocks noChangeArrowheads="1"/>
            </p:cNvSpPr>
            <p:nvPr/>
          </p:nvSpPr>
          <p:spPr bwMode="auto">
            <a:xfrm>
              <a:off x="2154" y="1253"/>
              <a:ext cx="59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solidFill>
                    <a:srgbClr val="002060"/>
                  </a:solidFill>
                  <a:latin typeface="Baskerville Old Face" pitchFamily="18" charset="0"/>
                </a:rPr>
                <a:t>0</a:t>
              </a:r>
              <a:endParaRPr lang="ru-RU" sz="4800" b="1">
                <a:solidFill>
                  <a:srgbClr val="002060"/>
                </a:solidFill>
                <a:latin typeface="Baskerville Old Face" pitchFamily="18" charset="0"/>
              </a:endParaRPr>
            </a:p>
          </p:txBody>
        </p:sp>
      </p:grpSp>
      <p:sp>
        <p:nvSpPr>
          <p:cNvPr id="15416" name="Text Box 63"/>
          <p:cNvSpPr txBox="1">
            <a:spLocks noChangeArrowheads="1"/>
          </p:cNvSpPr>
          <p:nvPr/>
        </p:nvSpPr>
        <p:spPr bwMode="auto">
          <a:xfrm>
            <a:off x="3276600" y="27813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2665413" y="2636838"/>
            <a:ext cx="2301875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600">
                <a:solidFill>
                  <a:srgbClr val="A4001F"/>
                </a:solidFill>
                <a:latin typeface="Baskerville Old Face" pitchFamily="18" charset="0"/>
              </a:rPr>
              <a:t> S</a:t>
            </a:r>
            <a:endParaRPr lang="ru-RU" sz="15600">
              <a:solidFill>
                <a:srgbClr val="A4001F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D:\Мои документы\Rumar\картинки для семинара\ромбічна і моноклінна.jpeg"/>
          <p:cNvPicPr>
            <a:picLocks noChangeAspect="1" noChangeArrowheads="1"/>
          </p:cNvPicPr>
          <p:nvPr/>
        </p:nvPicPr>
        <p:blipFill>
          <a:blip r:embed="rId2"/>
          <a:srcRect r="41684"/>
          <a:stretch>
            <a:fillRect/>
          </a:stretch>
        </p:blipFill>
        <p:spPr bwMode="auto">
          <a:xfrm>
            <a:off x="228600" y="3606800"/>
            <a:ext cx="218122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D:\Мои документы\Rumar\картинки для семинара\пластична сірка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6627774" y="3642183"/>
            <a:ext cx="2180166" cy="2432472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  <a:extLst/>
        </p:spPr>
      </p:pic>
      <p:pic>
        <p:nvPicPr>
          <p:cNvPr id="22532" name="Picture 6" descr="D:\Мои документы\Rumar\картинки для семинара\сір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18125" y="1109663"/>
            <a:ext cx="25447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609600" y="274638"/>
            <a:ext cx="8282880" cy="7778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i="1" dirty="0" smtClean="0">
                <a:solidFill>
                  <a:schemeClr val="accent6">
                    <a:lumMod val="50000"/>
                  </a:schemeClr>
                </a:solidFill>
              </a:rPr>
              <a:t>Алотропні модифікації </a:t>
            </a:r>
            <a:r>
              <a:rPr lang="uk-UA" sz="4000" b="1" i="1" dirty="0" smtClean="0">
                <a:solidFill>
                  <a:schemeClr val="accent6">
                    <a:lumMod val="50000"/>
                  </a:schemeClr>
                </a:solidFill>
              </a:rPr>
              <a:t>Сульфура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2534" name="Picture 3" descr="D:\Мои документы\Rumar\картинки для семинара\ромбічна і моноклінна.jpeg"/>
          <p:cNvPicPr>
            <a:picLocks noChangeAspect="1" noChangeArrowheads="1"/>
          </p:cNvPicPr>
          <p:nvPr/>
        </p:nvPicPr>
        <p:blipFill>
          <a:blip r:embed="rId2"/>
          <a:srcRect l="59447" r="-4128"/>
          <a:stretch>
            <a:fillRect/>
          </a:stretch>
        </p:blipFill>
        <p:spPr bwMode="auto">
          <a:xfrm>
            <a:off x="3132138" y="3632200"/>
            <a:ext cx="2185987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04025" y="3082925"/>
            <a:ext cx="18272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пластична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38300" y="3078163"/>
            <a:ext cx="2058988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кристалічна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113" y="6240463"/>
            <a:ext cx="134620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ромбічна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48038" y="6242050"/>
            <a:ext cx="16351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моноклінна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2539" name="Picture 7" descr="D:\Мои документы\Rumar\картинки для семинара\самородна сір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19213" y="1122363"/>
            <a:ext cx="24082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Двойная стрелка влево/вправо 1"/>
          <p:cNvSpPr/>
          <p:nvPr/>
        </p:nvSpPr>
        <p:spPr>
          <a:xfrm rot="10800000" flipV="1">
            <a:off x="3727449" y="1484782"/>
            <a:ext cx="1590675" cy="936105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chemeClr val="bg2">
                    <a:lumMod val="50000"/>
                  </a:schemeClr>
                </a:solidFill>
              </a:rPr>
              <a:t>сірка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522786" y="2276872"/>
            <a:ext cx="141736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563888" y="2276872"/>
            <a:ext cx="958898" cy="988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7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Хімічні властивості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107950" y="1484313"/>
            <a:ext cx="8640763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bg1"/>
                </a:solidFill>
                <a:latin typeface="Arial Narrow" pitchFamily="34" charset="0"/>
              </a:rPr>
              <a:t>При </a:t>
            </a:r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незначному</a:t>
            </a:r>
            <a:r>
              <a:rPr lang="ru-RU" sz="3200" b="1" i="1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нагріванні сірка енергійно реагує із багатьма металами (з рідкою ртуттю</a:t>
            </a:r>
            <a:r>
              <a:rPr lang="ru-RU" sz="3200" b="1" i="1">
                <a:solidFill>
                  <a:schemeClr val="bg1"/>
                </a:solidFill>
                <a:latin typeface="Arial Narrow" pitchFamily="34" charset="0"/>
              </a:rPr>
              <a:t>), </a:t>
            </a:r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воднем, виступаючи як окисник:</a:t>
            </a:r>
          </a:p>
          <a:p>
            <a:pPr algn="ctr"/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Fe +S      FeS</a:t>
            </a:r>
          </a:p>
          <a:p>
            <a:pPr algn="ctr"/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2Al+3S</a:t>
            </a:r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      </a:t>
            </a:r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Al</a:t>
            </a:r>
            <a:r>
              <a:rPr lang="en-US" sz="3200" b="1" i="1" baseline="-2500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S</a:t>
            </a:r>
            <a:r>
              <a:rPr lang="en-US" sz="3200" b="1" i="1" baseline="-25000">
                <a:solidFill>
                  <a:schemeClr val="bg1"/>
                </a:solidFill>
                <a:latin typeface="Arial Narrow" pitchFamily="34" charset="0"/>
              </a:rPr>
              <a:t>3</a:t>
            </a:r>
          </a:p>
          <a:p>
            <a:pPr algn="ctr"/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H</a:t>
            </a:r>
            <a:r>
              <a:rPr lang="en-US" sz="3200" b="1" i="1" baseline="-2500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+S</a:t>
            </a:r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      </a:t>
            </a:r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H</a:t>
            </a:r>
            <a:r>
              <a:rPr lang="en-US" sz="3200" b="1" i="1" baseline="-2500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S</a:t>
            </a:r>
          </a:p>
          <a:p>
            <a:r>
              <a:rPr lang="ru-RU" sz="3200" b="1" i="1">
                <a:solidFill>
                  <a:schemeClr val="bg1"/>
                </a:solidFill>
                <a:latin typeface="Arial Narrow" pitchFamily="34" charset="0"/>
              </a:rPr>
              <a:t>При </a:t>
            </a:r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дії кисню і галогенів</a:t>
            </a:r>
            <a:r>
              <a:rPr lang="ru-RU" sz="3200" b="1" i="1">
                <a:solidFill>
                  <a:schemeClr val="bg1"/>
                </a:solidFill>
                <a:latin typeface="Arial Narrow" pitchFamily="34" charset="0"/>
              </a:rPr>
              <a:t> (</a:t>
            </a:r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Cl</a:t>
            </a:r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, F) </a:t>
            </a:r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сірка виявляє відновні властивості</a:t>
            </a:r>
            <a:r>
              <a:rPr lang="ru-RU" sz="3200" b="1" i="1">
                <a:solidFill>
                  <a:schemeClr val="bg1"/>
                </a:solidFill>
                <a:latin typeface="Arial Narrow" pitchFamily="34" charset="0"/>
              </a:rPr>
              <a:t>:</a:t>
            </a:r>
          </a:p>
          <a:p>
            <a:pPr algn="ctr"/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S+O</a:t>
            </a:r>
            <a:r>
              <a:rPr lang="en-US" sz="3200" b="1" i="1" baseline="-2500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      </a:t>
            </a:r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SO</a:t>
            </a:r>
            <a:r>
              <a:rPr lang="en-US" sz="3200" b="1" i="1" baseline="-25000">
                <a:solidFill>
                  <a:schemeClr val="bg1"/>
                </a:solidFill>
                <a:latin typeface="Arial Narrow" pitchFamily="34" charset="0"/>
              </a:rPr>
              <a:t>2</a:t>
            </a:r>
          </a:p>
          <a:p>
            <a:pPr algn="ctr"/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S+</a:t>
            </a:r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 sz="3200" b="1" i="1">
                <a:solidFill>
                  <a:schemeClr val="bg1"/>
                </a:solidFill>
                <a:latin typeface="Arial Narrow" pitchFamily="34" charset="0"/>
              </a:rPr>
              <a:t>Cl</a:t>
            </a:r>
            <a:r>
              <a:rPr lang="en-US" sz="3200" b="1" i="1" baseline="-2500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uk-UA" sz="3200" b="1" i="1">
                <a:solidFill>
                  <a:schemeClr val="bg1"/>
                </a:solidFill>
                <a:latin typeface="Arial Narrow" pitchFamily="34" charset="0"/>
              </a:rPr>
              <a:t>     SCl</a:t>
            </a:r>
            <a:r>
              <a:rPr lang="uk-UA" sz="3200" b="1" i="1" baseline="-25000">
                <a:solidFill>
                  <a:schemeClr val="bg1"/>
                </a:solidFill>
                <a:latin typeface="Arial Narrow" pitchFamily="34" charset="0"/>
              </a:rPr>
              <a:t>4</a:t>
            </a:r>
            <a:endParaRPr lang="en-US" sz="3200" b="1" i="1" baseline="-25000">
              <a:solidFill>
                <a:schemeClr val="bg1"/>
              </a:solidFill>
              <a:latin typeface="Arial Narrow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427538" y="3213100"/>
            <a:ext cx="360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87850" y="3716338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8163" y="4149725"/>
            <a:ext cx="439737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>
            <a:off x="4371975" y="6165850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348163" y="5661025"/>
            <a:ext cx="360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416" name="Picture 4" descr="D:\Мои документы\Rumar\картинки\PFILES\MSOFFICE\MEDIA\CNTCD1\ANIMATED\J033697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4888" y="5221288"/>
            <a:ext cx="1439862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5" descr="D:\Мои документы\Rumar\картинки\PFILES\MSOFFICE\MEDIA\CNTCD1\ANIMATED\J033697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88913"/>
            <a:ext cx="15113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288" y="301625"/>
            <a:ext cx="8569325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uk-UA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uk-UA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>
                <a:solidFill>
                  <a:srgbClr val="FF0000"/>
                </a:solidFill>
              </a:rPr>
              <a:t>(сірководень) – газ з різким неприємним запахом, дуже отруйний. У розчинах – це слабка </a:t>
            </a:r>
            <a:r>
              <a:rPr lang="uk-UA" sz="2800" b="1" dirty="0" smtClean="0">
                <a:solidFill>
                  <a:srgbClr val="FF0000"/>
                </a:solidFill>
              </a:rPr>
              <a:t>кислота</a:t>
            </a:r>
            <a:r>
              <a:rPr lang="uk-UA" sz="2800" b="1" dirty="0">
                <a:solidFill>
                  <a:srgbClr val="FF0000"/>
                </a:solidFill>
              </a:rPr>
              <a:t>.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uk-UA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SO</a:t>
            </a:r>
            <a:r>
              <a:rPr lang="uk-UA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2 </a:t>
            </a:r>
            <a:r>
              <a:rPr lang="uk-UA" sz="2800" b="1" dirty="0" smtClean="0">
                <a:solidFill>
                  <a:srgbClr val="FF0000"/>
                </a:solidFill>
              </a:rPr>
              <a:t>(</a:t>
            </a:r>
            <a:r>
              <a:rPr lang="uk-UA" sz="2800" b="1" dirty="0">
                <a:solidFill>
                  <a:srgbClr val="FF0000"/>
                </a:solidFill>
              </a:rPr>
              <a:t>сірчистий газ</a:t>
            </a:r>
            <a:r>
              <a:rPr lang="uk-UA" sz="2800" b="1" dirty="0" smtClean="0">
                <a:solidFill>
                  <a:srgbClr val="FF0000"/>
                </a:solidFill>
              </a:rPr>
              <a:t>) - оксид </a:t>
            </a:r>
            <a:r>
              <a:rPr lang="uk-UA" sz="2800" b="1" dirty="0">
                <a:solidFill>
                  <a:srgbClr val="FF0000"/>
                </a:solidFill>
              </a:rPr>
              <a:t>Сульфуру </a:t>
            </a:r>
            <a:r>
              <a:rPr lang="uk-UA" sz="2800" b="1" dirty="0" smtClean="0">
                <a:solidFill>
                  <a:srgbClr val="FF0000"/>
                </a:solidFill>
              </a:rPr>
              <a:t>(І</a:t>
            </a:r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r>
              <a:rPr lang="uk-UA" sz="2800" b="1" dirty="0" smtClean="0">
                <a:solidFill>
                  <a:srgbClr val="FF0000"/>
                </a:solidFill>
              </a:rPr>
              <a:t>) </a:t>
            </a:r>
            <a:r>
              <a:rPr lang="uk-UA" sz="2800" b="1" dirty="0" smtClean="0">
                <a:solidFill>
                  <a:srgbClr val="FF0000"/>
                </a:solidFill>
              </a:rPr>
              <a:t>за </a:t>
            </a:r>
            <a:r>
              <a:rPr lang="uk-UA" sz="2800" b="1" dirty="0">
                <a:solidFill>
                  <a:srgbClr val="FF0000"/>
                </a:solidFill>
              </a:rPr>
              <a:t>звичайних умов - безбарвний газ з різким запахом, є отруйним. Це кислотний оксид добре розчинний у воді. Частково реагує з водою з утворенням сульфітної кислоти:</a:t>
            </a:r>
            <a:endParaRPr lang="ru-RU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SO</a:t>
            </a:r>
            <a:r>
              <a:rPr lang="uk-UA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+H</a:t>
            </a:r>
            <a:r>
              <a:rPr lang="uk-UA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O      H</a:t>
            </a:r>
            <a:r>
              <a:rPr lang="uk-UA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SO</a:t>
            </a:r>
            <a:r>
              <a:rPr lang="uk-UA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SO</a:t>
            </a:r>
            <a:r>
              <a:rPr lang="en-US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uk-UA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- о</a:t>
            </a:r>
            <a:r>
              <a:rPr lang="uk-UA" sz="2800" b="1" dirty="0" smtClean="0">
                <a:solidFill>
                  <a:srgbClr val="FF0000"/>
                </a:solidFill>
              </a:rPr>
              <a:t>ксид </a:t>
            </a:r>
            <a:r>
              <a:rPr lang="uk-UA" sz="2800" b="1" dirty="0">
                <a:solidFill>
                  <a:srgbClr val="FF0000"/>
                </a:solidFill>
              </a:rPr>
              <a:t>Сульфуру (</a:t>
            </a:r>
            <a:r>
              <a:rPr lang="en-US" sz="2800" b="1" dirty="0">
                <a:solidFill>
                  <a:srgbClr val="FF0000"/>
                </a:solidFill>
              </a:rPr>
              <a:t>VI</a:t>
            </a:r>
            <a:r>
              <a:rPr lang="uk-UA" sz="2800" b="1" dirty="0" smtClean="0">
                <a:solidFill>
                  <a:srgbClr val="FF0000"/>
                </a:solidFill>
              </a:rPr>
              <a:t>), безбарвна рідина, твердне за 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0</a:t>
            </a:r>
            <a:r>
              <a:rPr lang="uk-UA" sz="2800" b="1" dirty="0" smtClean="0">
                <a:solidFill>
                  <a:srgbClr val="FF0000"/>
                </a:solidFill>
              </a:rPr>
              <a:t> &lt;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16,8 </a:t>
            </a:r>
            <a:r>
              <a:rPr lang="uk-UA" sz="2800" b="1" baseline="30000" dirty="0" smtClean="0">
                <a:solidFill>
                  <a:srgbClr val="FF0000"/>
                </a:solidFill>
              </a:rPr>
              <a:t>0</a:t>
            </a:r>
            <a:r>
              <a:rPr lang="uk-UA" sz="2800" b="1" dirty="0" smtClean="0">
                <a:solidFill>
                  <a:srgbClr val="FF0000"/>
                </a:solidFill>
              </a:rPr>
              <a:t>С, перетворюючись на світлу кристалічну масу, схожу на мед, енергійно </a:t>
            </a:r>
            <a:r>
              <a:rPr lang="uk-UA" sz="2800" b="1" dirty="0">
                <a:solidFill>
                  <a:srgbClr val="FF0000"/>
                </a:solidFill>
              </a:rPr>
              <a:t>сполучається з водою, утворюючи сульфатну кислоту:</a:t>
            </a:r>
            <a:endParaRPr lang="ru-RU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SO</a:t>
            </a:r>
            <a:r>
              <a:rPr lang="uk-UA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+H</a:t>
            </a:r>
            <a:r>
              <a:rPr lang="uk-UA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O      H</a:t>
            </a:r>
            <a:r>
              <a:rPr lang="uk-UA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SO</a:t>
            </a:r>
            <a:r>
              <a:rPr lang="uk-UA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679950" y="400506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679950" y="65253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9600" y="274638"/>
            <a:ext cx="7924800" cy="490066"/>
          </a:xfrm>
          <a:effectLst>
            <a:reflection blurRad="6350" stA="50000" endA="300" endPos="55500" dist="101600" dir="5400000" sy="-100000" algn="bl" rotWithShape="0"/>
          </a:effec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i="1" dirty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uk-UA" sz="4000" b="1" i="1" dirty="0" smtClean="0">
                <a:solidFill>
                  <a:schemeClr val="accent6">
                    <a:lumMod val="50000"/>
                  </a:schemeClr>
                </a:solidFill>
              </a:rPr>
              <a:t>полуки Сульфуру в природі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458" name="Picture 2" descr="H:\картинки для семинара\Мирабилит (глауберова соль).jpg"/>
          <p:cNvPicPr>
            <a:picLocks noChangeAspect="1" noChangeArrowheads="1"/>
          </p:cNvPicPr>
          <p:nvPr/>
        </p:nvPicPr>
        <p:blipFill rotWithShape="1">
          <a:blip r:embed="rId2"/>
          <a:srcRect b="17983"/>
          <a:stretch/>
        </p:blipFill>
        <p:spPr bwMode="auto">
          <a:xfrm>
            <a:off x="287338" y="1268413"/>
            <a:ext cx="238125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638" y="3446463"/>
            <a:ext cx="2992437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</a:rPr>
              <a:t>  мірабіліт</a:t>
            </a:r>
          </a:p>
          <a:p>
            <a:pPr>
              <a:defRPr/>
            </a:pP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</a:rPr>
              <a:t>(глауберова сіль)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460" name="Picture 3" descr="H:\картинки для семинара\пири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6925" y="1236663"/>
            <a:ext cx="25431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92538" y="3559175"/>
            <a:ext cx="14160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пірит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2" name="Picture 4" descr="H:\картинки для семинара\свинцовый блеск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45238" y="1236663"/>
            <a:ext cx="23701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927725" y="3359943"/>
            <a:ext cx="3255963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b="1" i="1" dirty="0">
                <a:solidFill>
                  <a:schemeClr val="accent6">
                    <a:lumMod val="50000"/>
                  </a:schemeClr>
                </a:solidFill>
              </a:rPr>
              <a:t>свинцевий блиск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464" name="Picture 5" descr="H:\картинки для семинара\Сфалерит_цинкова обман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500" y="4519613"/>
            <a:ext cx="2370138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620963" y="5489575"/>
            <a:ext cx="35290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sz="2800" b="1" i="1" dirty="0">
                <a:solidFill>
                  <a:schemeClr val="accent6">
                    <a:lumMod val="50000"/>
                  </a:schemeClr>
                </a:solidFill>
              </a:rPr>
              <a:t>цинкова обманка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2112" y="3757442"/>
            <a:ext cx="16271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</a:rPr>
              <a:t>(галеніт)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467" name="Picture 6" descr="H:\картинки для семинара\гіпс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4638" y="4300538"/>
            <a:ext cx="2090737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172325" y="6269038"/>
            <a:ext cx="9953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</a:rPr>
              <a:t>гіпс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5638" y="5981700"/>
            <a:ext cx="20129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</a:rPr>
              <a:t>(сфалерит)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1916113"/>
            <a:ext cx="1916112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D:\Мои документы\хімія_семінар\картинки для семинара\кам’яне вугілля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260350"/>
            <a:ext cx="2870200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D:\Мои документы\хімія_семінар\картинки для семинара\нефт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211638"/>
            <a:ext cx="19351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D:\Мои документы\хімія_семінар\картинки для семинара\газ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4232275"/>
            <a:ext cx="1935163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D:\Мои документы\Rumar\картинки\PFILES\MSOFFICE\MEDIA\CNTCD1\PHOTO1\J017796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269875"/>
            <a:ext cx="2870200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2"/>
          <p:cNvSpPr/>
          <p:nvPr/>
        </p:nvSpPr>
        <p:spPr>
          <a:xfrm rot="19485025">
            <a:off x="5540375" y="2822575"/>
            <a:ext cx="944563" cy="18256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333958">
            <a:off x="5503863" y="4170363"/>
            <a:ext cx="944562" cy="180975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2946301">
            <a:off x="2470150" y="2879725"/>
            <a:ext cx="944563" cy="18256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8278875">
            <a:off x="2647950" y="4076700"/>
            <a:ext cx="944563" cy="18256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90" name="Picture 8" descr="D:\Мои документы\Rumar\картинки\PFILES\MSOFFICE\MEDIA\CNTCD1\ANIMATED\J0213484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2708275"/>
            <a:ext cx="13414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9" descr="D:\Мои документы\Rumar\картинки\PFILES\MSOFFICE\MEDIA\CNTCD1\ANIMATED\J0219108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44925" y="5084763"/>
            <a:ext cx="13525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0" descr="D:\Мои документы\Rumar\картинки\PFILES\MSOFFICE\MEDIA\CNTCD1\ANIMATED\J0223735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48488" y="2620963"/>
            <a:ext cx="15081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11" descr="D:\Мои документы\Rumar\картинки\PFILES\MSOFFICE\MEDIA\CNTCD1\ANIMATED\J0213512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63938" y="260350"/>
            <a:ext cx="1633537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836612"/>
            <a:ext cx="8537327" cy="5616723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60350"/>
            <a:ext cx="7924800" cy="5762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i="1" dirty="0" smtClean="0">
                <a:solidFill>
                  <a:srgbClr val="990000"/>
                </a:solidFill>
              </a:rPr>
              <a:t>Кругообіг Сульфуру в природі</a:t>
            </a:r>
            <a:endParaRPr lang="ru-RU" sz="4000" b="1" i="1" dirty="0">
              <a:solidFill>
                <a:srgbClr val="990000"/>
              </a:solidFill>
            </a:endParaRPr>
          </a:p>
        </p:txBody>
      </p:sp>
      <p:pic>
        <p:nvPicPr>
          <p:cNvPr id="21507" name="Picture 3" descr="D:\Мои документы\Rumar\картинки\PFILES\MSOFFICE\MEDIA\CNTCD1\ANIMATED\J018925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412875"/>
            <a:ext cx="13112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D:\Мои документы\Rumar\картинки\PFILES\MSOFFICE\MEDIA\CNTCD1\ANIMATED\J028322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4365625"/>
            <a:ext cx="1368425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D:\Мои документы\Rumar\картинки\PFILES\MSOFFICE\MEDIA\CNTCD1\ANIMATED\J028286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125" y="1989138"/>
            <a:ext cx="9842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D:\Мои документы\Rumar\картинки\PFILES\MSOFFICE\MEDIA\CNTCD1\ANIMATED\J031812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85113" y="1916113"/>
            <a:ext cx="104775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399</TotalTime>
  <Words>322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Горизонт</vt:lpstr>
      <vt:lpstr>СУЛЬФУР</vt:lpstr>
      <vt:lpstr>Презентация PowerPoint</vt:lpstr>
      <vt:lpstr>Алотропні модифікації Сульфура</vt:lpstr>
      <vt:lpstr>Хімічні властивості</vt:lpstr>
      <vt:lpstr>Презентация PowerPoint</vt:lpstr>
      <vt:lpstr>Сполуки Сульфуру в природі</vt:lpstr>
      <vt:lpstr>Презентация PowerPoint</vt:lpstr>
      <vt:lpstr>Кругообіг Сульфуру в природі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Сульфур</dc:title>
  <dc:creator>Дмитрий Каленюк</dc:creator>
  <cp:lastModifiedBy>Дмитрий Каленюк</cp:lastModifiedBy>
  <cp:revision>30</cp:revision>
  <dcterms:created xsi:type="dcterms:W3CDTF">2012-01-19T17:51:11Z</dcterms:created>
  <dcterms:modified xsi:type="dcterms:W3CDTF">2012-01-30T08:36:03Z</dcterms:modified>
</cp:coreProperties>
</file>